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3" r:id="rId10"/>
    <p:sldId id="267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86" r:id="rId23"/>
    <p:sldId id="282" r:id="rId24"/>
    <p:sldId id="283" r:id="rId25"/>
    <p:sldId id="284" r:id="rId26"/>
  </p:sldIdLst>
  <p:sldSz cx="12192000" cy="6858000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986"/>
    <a:srgbClr val="395060"/>
    <a:srgbClr val="D6BEB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2C3EC-BF93-4781-BF43-23993BD2A80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74A8C-85F8-4DF9-ABE6-8EFA7F2EA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59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8867B-7064-BBED-B39E-A08A2328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982014-3E01-597F-D768-ABC394B18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6FDB8-2AB9-29F2-37BD-E7DF37AA9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BBB0-D883-4C24-80B4-62ED4846BAE2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AB281-2AA8-6C55-5F10-260388421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90043-A700-9199-B631-00306BC2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73DB2-CAE1-B551-8A38-D3D830BB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D0C88D-5D77-FDA0-D47E-5F2471C1F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D4022-9D2D-F9DB-0942-8A05C2874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F7A6-9497-417B-9C14-339465100247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BA37E-AAAE-0CD2-22AC-48A7021D1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939C5-94DB-CCD6-0BFE-44AF752D0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0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810AF7-5563-E3BB-00D3-31B6DAA51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81BD16-11A7-571F-7D53-ED247D597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0FD4E-249D-619C-B6D4-AA2F3D34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4971-130A-45CC-99B9-9C46EAC434C1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CBD0E-EBB4-258F-AC99-07504CA46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84908-5563-283B-D364-FBBEF3E2D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5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B5D25-A0B4-7EF2-2653-57A63755C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FD0DF-628B-744D-3A2C-92DC2CAD2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7AD53-693D-8F62-EE27-5D33130D9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347-510E-4B60-A0E5-309EA21A86CB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8514A-7257-C96D-26A1-5E24D740D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86948-9778-66FB-70CF-59A22CFD4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2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3E136-5853-1F87-95BA-09440437C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656C1-5538-3333-3413-BACA2FB10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352D7-5472-BAB1-8A51-DB0217241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A3D7-944E-413F-9E8E-5517078F39D5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C5B9D-3F6C-5D4F-FF08-9BB55C784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24ECC-CA9E-19B8-FA80-C1014E7FD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3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52F0-6238-A5DE-2F73-D7F08789D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66F2F-320A-A5EC-D7FA-FA143AC0E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0BB0D-79F1-F595-5FAA-0F86C8B30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621C6-61A7-52CD-3C73-216C185E8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BFE83-7B53-4177-A60D-FF0E123DF030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E51E7-3672-2BD2-4E76-878831E5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BEC27-18AE-10A9-46C2-682683DC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9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6F04B-4189-6F7C-0243-D3C7AD4D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68E9B-C68B-4AB6-9B47-09BB596D5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8FB98F-3AF1-EBCF-F42F-4D9931BB2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7DAF82-5762-DFE2-8095-D942D7F820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744A38-1240-8E47-6162-C4821C68F9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946354-F051-3492-DF76-482F0D0CE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AA45-2AC0-442D-BA42-477865708F7D}" type="datetime1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C76957-4216-E86D-29A9-8B283F6B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948B61-714F-501E-0ED7-1C99EF48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5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DAC1-6B57-7604-4F7D-C2E4E958D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F97965-528E-8D6C-379F-145814DCF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0F9F-ADF9-41B7-8B99-1D8A30153176}" type="datetime1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71A32B-CF7E-62FB-8E20-0E9DEE3D7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71434-F9C5-5D93-9DC5-D727DAC5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7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D5F2AF-9C2F-C982-31CF-4E3B2527F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1FC6-ECFD-435E-98CA-2B14A9DD6D20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5865CC-DDA2-F9E3-595D-8422C58E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B8D6E-32B1-7A33-6519-D0B90FC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4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C55A2-971B-A8BE-E5E3-6FDE987E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62DF2-F904-4AA8-DC5E-EA1B7D626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4CD24-274E-A5D0-204A-30325CE61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653C1-3445-5A7B-E635-15A49E967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24FF-3F2F-42FE-A621-4C7123FED593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D9128-2CF9-1077-41C6-DC10FC74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E55381-80FC-EC8B-D12A-29959909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9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37C77-5E74-7293-AA9F-956A96E4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A3DFB9-C526-1802-076F-694369C82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5CFA2-9830-86D4-1A5E-272571A34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A4BFD-1D73-2AFA-5A32-CD3782A6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39FD-D70E-47A5-A7DB-F2A13AE5F217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BE8AB-D374-E016-1C1D-7313D8D09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C3AF8-2740-F193-CD01-ADD4906F6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0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7A95AC-2410-BF26-4EA6-C5A9E822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C2FA4-36FC-3977-9D12-7E46731E1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0011D-D4A5-41B2-591D-C3644EE4A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A5612-9990-4B8B-B91C-14BD1551498E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CC4B1-8A73-27DE-68AB-496E71EEC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F1253-B150-A788-2467-C840AAC14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2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802ABC8-C8E0-3257-7C80-E14A6E56D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8625"/>
            <a:ext cx="12192000" cy="226937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E935323-3795-C839-031D-24B71C9DDC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l-GR" dirty="0"/>
          </a:p>
          <a:p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B4109D-6215-BE76-D55A-1609296D8C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CF6F8"/>
              </a:clrFrom>
              <a:clrTo>
                <a:srgbClr val="ECF6F8">
                  <a:alpha val="0"/>
                </a:srgbClr>
              </a:clrTo>
            </a:clrChange>
          </a:blip>
          <a:srcRect t="7898" b="67633"/>
          <a:stretch/>
        </p:blipFill>
        <p:spPr>
          <a:xfrm>
            <a:off x="0" y="0"/>
            <a:ext cx="12192000" cy="13227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42E7AC-2FFB-D4D3-9BE9-DFE2B5562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184" y="2302918"/>
            <a:ext cx="10549631" cy="2387600"/>
          </a:xfrm>
        </p:spPr>
        <p:txBody>
          <a:bodyPr>
            <a:noAutofit/>
          </a:bodyPr>
          <a:lstStyle/>
          <a:p>
            <a:pPr algn="ctr"/>
            <a:r>
              <a:rPr lang="el-GR" sz="48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Προστασία δεδομένων</a:t>
            </a:r>
            <a:r>
              <a:rPr lang="en-US" sz="48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8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προσωπικού χαρακτήρα ανήλικων </a:t>
            </a:r>
            <a:br>
              <a:rPr lang="en-US" sz="48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8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br>
              <a:rPr lang="en-US" sz="48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8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προκλήσεις της εποχής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1CC43-154E-1864-A6D9-E5527227C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71CA85-3F97-7267-F5A2-A92DB706386F}"/>
              </a:ext>
            </a:extLst>
          </p:cNvPr>
          <p:cNvSpPr txBox="1"/>
          <p:nvPr/>
        </p:nvSpPr>
        <p:spPr>
          <a:xfrm>
            <a:off x="1394164" y="5368801"/>
            <a:ext cx="95520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Ειρήνη Λοϊζίδου Νικολαΐδου</a:t>
            </a:r>
          </a:p>
          <a:p>
            <a:r>
              <a:rPr lang="el-GR" sz="16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Επίτροπος Προστασίας Δεδομένων Προσωπικού Χαρακτήρα </a:t>
            </a:r>
          </a:p>
          <a:p>
            <a:r>
              <a:rPr lang="el-GR" sz="16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Επίτροπος Πληροφοριών</a:t>
            </a:r>
          </a:p>
          <a:p>
            <a:r>
              <a:rPr lang="el-GR" sz="16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Αντιπρόεδρος Ευρωπαϊκού Συμβουλίου Προστασίας Δεδομένων                          18 Φεβρουαρίου 2025</a:t>
            </a:r>
          </a:p>
        </p:txBody>
      </p:sp>
    </p:spTree>
    <p:extLst>
      <p:ext uri="{BB962C8B-B14F-4D97-AF65-F5344CB8AC3E}">
        <p14:creationId xmlns:p14="http://schemas.microsoft.com/office/powerpoint/2010/main" val="2595845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F0BA6E-431E-9939-49D1-FB49CE7D9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7"/>
            <a:ext cx="12192000" cy="13255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4E924-FBF6-4D62-99A2-69D6951D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CD976E-1C5E-0A8D-354C-5C0F26FB15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CF6F8"/>
              </a:clrFrom>
              <a:clrTo>
                <a:srgbClr val="ECF6F8">
                  <a:alpha val="0"/>
                </a:srgbClr>
              </a:clrTo>
            </a:clrChange>
          </a:blip>
          <a:srcRect t="7898" b="67633"/>
          <a:stretch/>
        </p:blipFill>
        <p:spPr>
          <a:xfrm>
            <a:off x="0" y="0"/>
            <a:ext cx="12192000" cy="6835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C0C8D-2F96-67A6-DD6D-96429BD29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09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Ελέγχουμε ποιος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έχει πρόσβαση στα δεδομένα μας. Πώς;</a:t>
            </a:r>
          </a:p>
          <a:p>
            <a:pPr marL="0" indent="0" algn="just">
              <a:buNone/>
            </a:pP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Επεξεργαζόμαστε τις </a:t>
            </a:r>
            <a:r>
              <a:rPr lang="el-GR" sz="2000" b="1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ρυθμίσεις</a:t>
            </a: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και το προφίλ μας στα ΜΚΔ, οι λογαριασμοί 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ΜΚΔ </a:t>
            </a: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για άτομα κάτω των 18 ετών θα πρέπει να ορίζονται σε </a:t>
            </a:r>
            <a:r>
              <a:rPr lang="el-GR" sz="2000" b="1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l-GR" sz="2000" b="1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ιδιωτικό</a:t>
            </a:r>
            <a:r>
              <a:rPr lang="el-GR" sz="2000" b="1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l-GR" sz="2000" b="1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προφίλ</a:t>
            </a: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που σημαίνει ότι μόνο οι φίλοι μας μπορούν να δουν τι μας αρέσει και τι κοινοποιούμε </a:t>
            </a:r>
          </a:p>
          <a:p>
            <a:pPr marL="0" indent="0" algn="just">
              <a:buNone/>
            </a:pPr>
            <a:endParaRPr lang="el-GR" sz="2000" b="0" i="0" dirty="0">
              <a:solidFill>
                <a:srgbClr val="395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Δημιουργούμε ασφαλές προφίλ στα ΜΚΔ και </a:t>
            </a:r>
            <a:r>
              <a:rPr lang="el-GR" sz="2000" dirty="0" err="1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ιστολόγια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ώστε να μην είναι ορατό σε αγνώστους, και προσέχουμε να μη δεχόμαστε για </a:t>
            </a:r>
            <a:r>
              <a:rPr lang="el-GR" sz="2000" b="1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διαδικτυακούς φίλους 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άτομα που δεν γνωρίζουμε στον πραγματικό κόσμο</a:t>
            </a:r>
          </a:p>
          <a:p>
            <a:pPr marL="0" indent="0">
              <a:buNone/>
            </a:pPr>
            <a:endParaRPr lang="en-US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706844-9D6D-9005-6271-68DB6A34778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8050" y="3786646"/>
            <a:ext cx="4405219" cy="2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87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C6E61-8C14-A072-233D-06358D3F9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178C7-968B-E939-6B4B-4E6423D58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Σκεφτόμαστε το </a:t>
            </a:r>
            <a:r>
              <a:rPr lang="el-GR" sz="2000" b="1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μέλλον</a:t>
            </a: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μας πριν δημοσιεύσουμε φωτογραφία, βίντεο ή 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ανάρτηση</a:t>
            </a:r>
            <a:endParaRPr lang="el-GR" sz="2000" b="0" i="0" dirty="0">
              <a:solidFill>
                <a:srgbClr val="395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000" b="0" i="0" dirty="0">
              <a:solidFill>
                <a:srgbClr val="395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Σκεφτόμαστε αν θα επιθυμούσαμε αυτά να καταλήξουν σε πρόσωπα όπως ο δάσκαλός μας ή ο μελλοντικός μας φίλος ή ο μελλοντικός εργοδότης μας</a:t>
            </a:r>
          </a:p>
          <a:p>
            <a:pPr marL="0" indent="0" algn="just">
              <a:buNone/>
            </a:pP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εάν η απάντηση είναι «καλύτερα όχι», τότε δεν τα δημοσιεύουμε</a:t>
            </a:r>
            <a:endParaRPr lang="el-GR" sz="2000" dirty="0">
              <a:solidFill>
                <a:srgbClr val="395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9EBBA-8C45-9E53-CDC1-E4F1B8DAC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71B102-0C6C-E075-9C28-6082957444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CF6F8"/>
              </a:clrFrom>
              <a:clrTo>
                <a:srgbClr val="ECF6F8">
                  <a:alpha val="0"/>
                </a:srgbClr>
              </a:clrTo>
            </a:clrChange>
          </a:blip>
          <a:srcRect t="7898" b="67633"/>
          <a:stretch/>
        </p:blipFill>
        <p:spPr>
          <a:xfrm>
            <a:off x="0" y="0"/>
            <a:ext cx="12192000" cy="683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CF5B92-E092-56F6-35D4-E97993290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7"/>
            <a:ext cx="1219200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34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F2397-880E-1B40-3F6A-6F4381102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FD4DC-2DF8-3A88-753F-B5A99D510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9839"/>
            <a:ext cx="7657730" cy="298607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Είμαστε </a:t>
            </a: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προσεκτικοί κάνοντας </a:t>
            </a:r>
            <a:r>
              <a:rPr lang="el-GR" sz="2000" b="0" i="0" dirty="0" err="1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tag</a:t>
            </a: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τον εαυτό μας ή “</a:t>
            </a:r>
            <a:r>
              <a:rPr lang="el-GR" sz="2000" b="0" i="0" dirty="0" err="1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in”</a:t>
            </a:r>
          </a:p>
          <a:p>
            <a:pPr marL="0" indent="0" algn="just">
              <a:buNone/>
            </a:pP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0" i="0" dirty="0">
              <a:solidFill>
                <a:srgbClr val="395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2000" b="1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κοινή χρήση της τοποθεσίας μας </a:t>
            </a: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στο διαδίκτυο μπορεί να εμπερικλείει κινδύνους και για την φυσική μας ασφάλεια επομένως απενεργοποιούμε από τη συσκευή μας τις ρυθμίσεις τοποθεσίας, αν δεν τις χρειαζόμαστε τη δεδομένη στιγμή</a:t>
            </a: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BC6C1-175C-3F7E-698B-8AAD6C72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D2729-D747-16A4-28B9-29337D88E1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CF6F8"/>
              </a:clrFrom>
              <a:clrTo>
                <a:srgbClr val="ECF6F8">
                  <a:alpha val="0"/>
                </a:srgbClr>
              </a:clrTo>
            </a:clrChange>
          </a:blip>
          <a:srcRect t="7898" b="67633"/>
          <a:stretch/>
        </p:blipFill>
        <p:spPr>
          <a:xfrm>
            <a:off x="0" y="0"/>
            <a:ext cx="12192000" cy="683581"/>
          </a:xfrm>
          <a:prstGeom prst="rect">
            <a:avLst/>
          </a:prstGeom>
        </p:spPr>
      </p:pic>
      <p:pic>
        <p:nvPicPr>
          <p:cNvPr id="1026" name="Picture 2" descr="Location - Free Maps and Flags icons">
            <a:extLst>
              <a:ext uri="{FF2B5EF4-FFF2-40B4-BE49-F238E27FC236}">
                <a16:creationId xmlns:a16="http://schemas.microsoft.com/office/drawing/2014/main" id="{A3825A04-130F-66CC-713D-7FA4CFD50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833" y="2209746"/>
            <a:ext cx="2803631" cy="280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D8BBFF-71A5-0641-D778-AA306278A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7"/>
            <a:ext cx="1219200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44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79DFD-A56B-70BF-0463-2E717A37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2110"/>
            <a:ext cx="10515600" cy="1325563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Ενημέρωση για τη χρήση των δεδομένων μας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040E6-0FE8-197D-EE76-58EAD56C4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Μερικές φορές, οι εφαρμογές και οι πλατφόρμες προσπαθούν να μας αποσπάσουν περισσότερα προσωπικά δεδομένα από αυτά που πραγματικά χρειάζονται</a:t>
            </a:r>
          </a:p>
          <a:p>
            <a:pPr marL="0" indent="0" algn="just">
              <a:buNone/>
            </a:pPr>
            <a:endParaRPr lang="el-GR" sz="2000" b="0" i="0" dirty="0">
              <a:solidFill>
                <a:srgbClr val="395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Προτού δώσουμε τα προσωπικά μας στοιχεία διαβάζουμε την πολιτική προστασίας δεδομένων / πολιτική απορρήτου ή και τους όρους χρήσης και αποφασίζουμε υπεύθυνα κατά πόσο είναι απαραίτητα τα στοιχεία που μας ζητούνται</a:t>
            </a:r>
          </a:p>
          <a:p>
            <a:pPr marL="0" indent="0" algn="just">
              <a:buNone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395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Αυτές οι πληροφορίες πρέπει να είναι γραμμένες σε απλή και κατανοητή γλώσσα  αν έχουμε απορία ρωτάμε τους γονείς μας ή κάποιο ενήλικα που εμπιστευόμαστε </a:t>
            </a: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053E4-9DA6-7C6F-DC34-BC3EDDE2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EDA73E-809C-60DE-FBC5-5F9410E1F5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CF6F8"/>
              </a:clrFrom>
              <a:clrTo>
                <a:srgbClr val="ECF6F8">
                  <a:alpha val="0"/>
                </a:srgbClr>
              </a:clrTo>
            </a:clrChange>
          </a:blip>
          <a:srcRect t="7898" b="67633"/>
          <a:stretch/>
        </p:blipFill>
        <p:spPr>
          <a:xfrm>
            <a:off x="0" y="0"/>
            <a:ext cx="12192000" cy="683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474048-E4ED-6351-138D-79AA09694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7"/>
            <a:ext cx="1219200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25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0EB2B7-3445-1800-56BD-0CC997ABB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7"/>
            <a:ext cx="12192000" cy="13255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B61E56-42A2-6E8B-B6AF-3693819B47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ECF1"/>
              </a:clrFrom>
              <a:clrTo>
                <a:srgbClr val="F9ECF1">
                  <a:alpha val="0"/>
                </a:srgbClr>
              </a:clrTo>
            </a:clrChange>
          </a:blip>
          <a:srcRect l="23936" t="19204" r="26148" b="23854"/>
          <a:stretch/>
        </p:blipFill>
        <p:spPr>
          <a:xfrm rot="20950782">
            <a:off x="8610600" y="5443339"/>
            <a:ext cx="1669002" cy="12692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CE5B5E-3E99-6BB8-3270-AD4C9659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Πολιτική «</a:t>
            </a:r>
            <a:r>
              <a:rPr lang="en-US" sz="36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Cookies</a:t>
            </a:r>
            <a:r>
              <a:rPr lang="el-GR" sz="36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1FB2F-9FE9-4C34-E7E1-B1F0E297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72262-FA56-F05F-A03D-AF4011CAC13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CF6F8"/>
              </a:clrFrom>
              <a:clrTo>
                <a:srgbClr val="ECF6F8">
                  <a:alpha val="0"/>
                </a:srgbClr>
              </a:clrTo>
            </a:clrChange>
          </a:blip>
          <a:srcRect t="7898" b="67633"/>
          <a:stretch/>
        </p:blipFill>
        <p:spPr>
          <a:xfrm>
            <a:off x="0" y="0"/>
            <a:ext cx="12192000" cy="6835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2F832-E028-6F0A-9C3B-BDAF2437C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9592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b="0" i="0" u="sng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Προσοχή:</a:t>
            </a: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Δεν επιλέγουμε την "Αποδοχή όλων" χωρίς προηγουμένως να διαβάσουμε την Πολιτική απορρήτου και πολιτική </a:t>
            </a:r>
            <a:r>
              <a:rPr lang="en-US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cookies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των ΜΚΔ, ιστοσελίδας, πλατφόρμας</a:t>
            </a:r>
          </a:p>
          <a:p>
            <a:pPr marL="0" indent="0" algn="just">
              <a:buNone/>
            </a:pPr>
            <a:endParaRPr lang="en-US" sz="2000" b="0" i="0" dirty="0">
              <a:solidFill>
                <a:srgbClr val="395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Καθώς αυτό σημαίνει ότι μικρά προγράμματα / αρχεία «</a:t>
            </a:r>
            <a:r>
              <a:rPr lang="en-US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cookies</a:t>
            </a: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θα εγκατασταθούν στο κινητό μας, Η.Υ ή </a:t>
            </a:r>
            <a:r>
              <a:rPr lang="en-US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tablet </a:t>
            </a: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μας, τα οποία θα καταγράφουν τις επισκέψεις και προτιμήσεις μας και θα μοιράζονται τα δεδομένα μας με άλλους συνεργάτες τους για την δημιουργία προφίλ μας και την προώθηση </a:t>
            </a:r>
            <a:r>
              <a:rPr lang="el-GR" sz="2000" b="0" i="0" dirty="0" err="1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στοχευμένων</a:t>
            </a: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διαφημίσεων σχετικών με τις προτιμήσεις μας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l-GR" sz="2000" b="0" i="0" dirty="0">
              <a:solidFill>
                <a:srgbClr val="395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Συνήθως </a:t>
            </a:r>
            <a:r>
              <a:rPr lang="el-GR" sz="2000" b="1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επιλέγουμε τα </a:t>
            </a:r>
            <a:r>
              <a:rPr lang="en-US" sz="2000" b="1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l-GR" sz="2000" b="1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αναγκαία </a:t>
            </a:r>
            <a:r>
              <a:rPr lang="en-US" sz="2000" b="1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cookies” </a:t>
            </a: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αυτά δηλ. που είναι απαραίτητα για να μας επιτρέψουν την είσοδό μας και την πλοήγησή στην ιστοσελίδα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FFCB30-B50D-5087-D28A-A80C249538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ECF1"/>
              </a:clrFrom>
              <a:clrTo>
                <a:srgbClr val="F9ECF1">
                  <a:alpha val="0"/>
                </a:srgbClr>
              </a:clrTo>
            </a:clrChange>
          </a:blip>
          <a:srcRect l="23936" t="19204" r="26148" b="23854"/>
          <a:stretch/>
        </p:blipFill>
        <p:spPr>
          <a:xfrm rot="793138">
            <a:off x="5244835" y="907288"/>
            <a:ext cx="1260161" cy="9583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FDC33-A7D0-F9F7-5C04-C7786F752E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ECF1"/>
              </a:clrFrom>
              <a:clrTo>
                <a:srgbClr val="F9ECF1">
                  <a:alpha val="0"/>
                </a:srgbClr>
              </a:clrTo>
            </a:clrChange>
          </a:blip>
          <a:srcRect l="23936" t="19204" r="26148" b="23854"/>
          <a:stretch/>
        </p:blipFill>
        <p:spPr>
          <a:xfrm rot="261984">
            <a:off x="1201065" y="5512771"/>
            <a:ext cx="1342761" cy="102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59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2ACF7-B217-6DFA-0F0D-1AFA05A13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9449"/>
            <a:ext cx="10515600" cy="1325563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δεδομένα μας «η περιουσία μας»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805AE-61B7-BDA7-F38F-9BE856F9C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0137"/>
            <a:ext cx="741803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Γνωρίζουμε  την </a:t>
            </a:r>
            <a:r>
              <a:rPr lang="el-GR" sz="2000" b="1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αξία</a:t>
            </a: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των δεδομένων μας </a:t>
            </a:r>
          </a:p>
          <a:p>
            <a:pPr marL="0" indent="0" algn="just">
              <a:buNone/>
            </a:pPr>
            <a:endParaRPr lang="en-US" sz="2000" b="0" i="0" dirty="0">
              <a:solidFill>
                <a:srgbClr val="395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Γνωρίζουμε ότι ο</a:t>
            </a: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ι «δωρεάν» υπηρεσίες ή διαγωνισμοί δεν είναι πάντοτε δωρεάν ή χωρίς αντάλλαγμα</a:t>
            </a:r>
          </a:p>
          <a:p>
            <a:pPr marL="0" indent="0" algn="just">
              <a:buNone/>
            </a:pPr>
            <a:endParaRPr lang="el-GR" sz="2000" b="0" i="0" dirty="0">
              <a:solidFill>
                <a:srgbClr val="395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προσωπικά μας δεδομένα τυγχάνουν εκμετάλλευσης από εταιρείες για να κερδίσουν χρήματα, μέσω των διαφημίσεων που προβάλλουν </a:t>
            </a: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EE484-5C9F-817C-2E76-401DE562C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17CB5-6BDD-3067-CD13-755B5E3EE3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CF6F8"/>
              </a:clrFrom>
              <a:clrTo>
                <a:srgbClr val="ECF6F8">
                  <a:alpha val="0"/>
                </a:srgbClr>
              </a:clrTo>
            </a:clrChange>
          </a:blip>
          <a:srcRect t="7898" b="67633"/>
          <a:stretch/>
        </p:blipFill>
        <p:spPr>
          <a:xfrm>
            <a:off x="0" y="0"/>
            <a:ext cx="12192000" cy="683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21C4DC-DBF1-7A1D-BEDF-C20A32F9A6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13" t="10478" r="3751" b="11136"/>
          <a:stretch/>
        </p:blipFill>
        <p:spPr>
          <a:xfrm>
            <a:off x="8905782" y="2623168"/>
            <a:ext cx="2741721" cy="23001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274BF9-9210-4444-3020-83078569C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7"/>
            <a:ext cx="1219200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14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9A5449-5598-4130-E44E-C807860DE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7"/>
            <a:ext cx="12192000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43FCCE-51FA-62BD-F5C9-DFE6846B6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Δικαιώματά μας στο ψηφιακό περιβάλλον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B6B95-EF2B-CA5B-26F8-A8B3D17B8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C27D3-951B-E333-8AF6-1ADDF6DC9A6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CF6F8"/>
              </a:clrFrom>
              <a:clrTo>
                <a:srgbClr val="ECF6F8">
                  <a:alpha val="0"/>
                </a:srgbClr>
              </a:clrTo>
            </a:clrChange>
          </a:blip>
          <a:srcRect t="7898" b="67633"/>
          <a:stretch/>
        </p:blipFill>
        <p:spPr>
          <a:xfrm>
            <a:off x="0" y="0"/>
            <a:ext cx="12192000" cy="6835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50C50-3DE3-BF95-9F41-DC4573CF6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1256"/>
            <a:ext cx="10515600" cy="467148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l-GR" sz="22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Έχουμε τον έλεγχο των δεδομένων μας!</a:t>
            </a:r>
          </a:p>
          <a:p>
            <a:pPr marL="0" indent="0" algn="just">
              <a:buNone/>
            </a:pPr>
            <a:r>
              <a:rPr lang="el-GR" sz="22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Έχουμε δικαιώματα</a:t>
            </a:r>
            <a:r>
              <a:rPr lang="el-GR" sz="22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just">
              <a:buNone/>
            </a:pPr>
            <a:endParaRPr lang="el-GR" sz="2200" b="0" i="0" dirty="0">
              <a:solidFill>
                <a:srgbClr val="395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200" b="1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Δικαίωμα ενημέρωσης </a:t>
            </a:r>
            <a:r>
              <a:rPr lang="el-GR" sz="22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Πολιτική προστασίας δεδομένων / απορρήτου / όροι χρήσης σε απλή και κατανοητή γλώσσα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l-GR" sz="22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200" b="1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Δικαίωμα πρόσβασης </a:t>
            </a:r>
            <a:r>
              <a:rPr lang="el-GR" sz="22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λήψης αντιγράφου με τα δεδομένα μας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l-GR" sz="22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200" b="1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Δικαίωμα διαγραφής </a:t>
            </a:r>
            <a:r>
              <a:rPr lang="el-GR" sz="22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Απευθυνόμαστε στον χρήστη του λογαριασμού που δημοσίευσε τα δεδομένα μας και αν δεν ικανοποιηθούμε υποβάλλουμε σχετικό αίτημα στον πάροχο του ΜΚΔ ή πλατφόρμας, ιστοσελίδας ή κοινότητας ή / και Διαχειριστή για τη διαγραφή των προσωπικών μας δεδομένων και αναμένουμε την απάντηση εντός μηνός</a:t>
            </a:r>
          </a:p>
          <a:p>
            <a:pPr marL="0" indent="0">
              <a:buNone/>
            </a:pPr>
            <a:r>
              <a:rPr lang="el-GR" b="0" i="0" dirty="0">
                <a:solidFill>
                  <a:srgbClr val="3C40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109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26125A8-6D90-1786-8309-F32C69E5C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7"/>
            <a:ext cx="12192000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3EE51A-9DB0-802C-BDAD-79E3D7593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289" y="2529333"/>
            <a:ext cx="3179583" cy="25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CBC9A6-A26A-B8A8-68D7-39E2D84CE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Υποκλοπή προφίλ ή δημιουργία ψεύτικου προφίλ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D9174-8FDD-0492-7ACC-3E014A473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9824"/>
            <a:ext cx="8598763" cy="4351338"/>
          </a:xfrm>
        </p:spPr>
        <p:txBody>
          <a:bodyPr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395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Διαπιστώσαμε ότι κάποιος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395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έχει υποκλέψει το προφίλ μας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395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ή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395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έχει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395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395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δημιουργήσει ένα ψεύτικο προφίλ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395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με τα στοιχεία μας; 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395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395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Ενημερώνουμε αμέσως τους φίλους μας σχετικά με 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περιστατικό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395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Αναφέρουμε /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95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395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περιστατικό στο ΜΚΔ 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395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 το πρόβλημα παραμένει, απευθυνόμαστε στην </a:t>
            </a:r>
            <a:r>
              <a:rPr lang="el-GR" sz="2000" b="1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Υποδιεύθυνση Ηλεκτρονικού Εγκλήματος της Αστυνομίας Κύπρου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395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endParaRPr kumimoji="0" lang="el-GR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BBA3C-04BC-CE06-0A9D-72309D589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D0925E-AE55-63BC-1117-A0FF53618EE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CF6F8"/>
              </a:clrFrom>
              <a:clrTo>
                <a:srgbClr val="ECF6F8">
                  <a:alpha val="0"/>
                </a:srgbClr>
              </a:clrTo>
            </a:clrChange>
          </a:blip>
          <a:srcRect t="7898" b="67633"/>
          <a:stretch/>
        </p:blipFill>
        <p:spPr>
          <a:xfrm>
            <a:off x="0" y="0"/>
            <a:ext cx="12192000" cy="68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82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4D3985-5BD6-3460-9D24-9127FF2D1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7"/>
            <a:ext cx="12192000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6F806E-778A-C6A7-9B3B-0C08F7660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8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Phishing - scam</a:t>
            </a:r>
            <a:endParaRPr lang="el-GR" sz="36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5B451-7AB3-B8E4-212A-18EC26D87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22963"/>
            <a:ext cx="10693894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Είμαστε προσεκτικοί όταν 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λαμβάνουμε </a:t>
            </a: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ηλεκτρονική αλληλογραφία </a:t>
            </a:r>
            <a:r>
              <a:rPr lang="en-US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(phishing attacks to gain access to personal data) </a:t>
            </a: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από </a:t>
            </a:r>
            <a:r>
              <a:rPr lang="el-GR" sz="2000" b="1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αποστολείς</a:t>
            </a: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υποδυόμενους γνωστούς παρόχους υπηρεσιών</a:t>
            </a:r>
            <a:r>
              <a:rPr lang="el-GR" sz="200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2000" b="1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η οποία ζητά την υποβολή των προσωπικών μας δεδομένων ή την παραπομπή μας σε εξωτερικό σύνδεσμο ο οποίος δεν έχει σχέση με τον πραγματικό πάροχο υπηρεσιών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l-GR" sz="2000" b="0" i="0" dirty="0">
              <a:solidFill>
                <a:srgbClr val="395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Είμαστε προσεκτικοί και δεν αποκαλύπτουμε κλειδιά, προσωπικά δεδομένα ή άλλες πληροφορίες σε άγνωστα πρόσωπα </a:t>
            </a:r>
            <a:endParaRPr lang="en-US" sz="2000" b="0" i="0" dirty="0">
              <a:solidFill>
                <a:srgbClr val="395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B1136-FCDE-C8CD-5310-4739CC66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B748C-41B9-3DD3-2BBF-3522DC5292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CF6F8"/>
              </a:clrFrom>
              <a:clrTo>
                <a:srgbClr val="ECF6F8">
                  <a:alpha val="0"/>
                </a:srgbClr>
              </a:clrTo>
            </a:clrChange>
          </a:blip>
          <a:srcRect t="7898" b="67633"/>
          <a:stretch/>
        </p:blipFill>
        <p:spPr>
          <a:xfrm>
            <a:off x="0" y="0"/>
            <a:ext cx="12192000" cy="68358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2F53535-EB29-1E36-B008-25BAAA5AD2AC}"/>
              </a:ext>
            </a:extLst>
          </p:cNvPr>
          <p:cNvGrpSpPr/>
          <p:nvPr/>
        </p:nvGrpSpPr>
        <p:grpSpPr>
          <a:xfrm>
            <a:off x="6274219" y="4211279"/>
            <a:ext cx="4316176" cy="2716288"/>
            <a:chOff x="1817481" y="3718319"/>
            <a:chExt cx="4054578" cy="24929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F9C2877-2152-8B6F-971A-7CE927371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6AB6CA"/>
                </a:clrFrom>
                <a:clrTo>
                  <a:srgbClr val="6AB6CA">
                    <a:alpha val="0"/>
                  </a:srgbClr>
                </a:clrTo>
              </a:clrChange>
            </a:blip>
            <a:srcRect t="11801" b="41064"/>
            <a:stretch/>
          </p:blipFill>
          <p:spPr>
            <a:xfrm>
              <a:off x="1817481" y="3718319"/>
              <a:ext cx="4054577" cy="158865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AA68FF7-FC3C-ABB8-C229-90959CD75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A1DCE8"/>
                </a:clrFrom>
                <a:clrTo>
                  <a:srgbClr val="A1DCE8">
                    <a:alpha val="0"/>
                  </a:srgbClr>
                </a:clrTo>
              </a:clrChange>
            </a:blip>
            <a:srcRect t="60002" b="13168"/>
            <a:stretch/>
          </p:blipFill>
          <p:spPr>
            <a:xfrm>
              <a:off x="1817482" y="5306974"/>
              <a:ext cx="4054577" cy="904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0724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033547-49D5-0907-84A0-17BD08A68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7"/>
            <a:ext cx="12192000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70B765-37F1-7C47-614C-C3E67FCFC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Δηλαδή…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00C5B-1AC2-AD02-CEC7-3E9F62F76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3748"/>
            <a:ext cx="10515600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Αν 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ένα μήνυμα ή αναδυόμενο παραθυράκι μας </a:t>
            </a: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φαίνεται </a:t>
            </a:r>
            <a:r>
              <a:rPr lang="el-GR" sz="2000" b="1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περίεργο</a:t>
            </a: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δεν κάνουμε κλικ πάνω του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b="0" i="0" dirty="0">
              <a:solidFill>
                <a:srgbClr val="395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Μπορεί να είναι και κάποιο μήνυμα από έναν </a:t>
            </a:r>
            <a:r>
              <a:rPr lang="el-GR" sz="2000" b="1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άγνωστο</a:t>
            </a: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ή ακόμα και έναν φίλο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l-GR" sz="2000" b="0" i="0" dirty="0">
              <a:solidFill>
                <a:srgbClr val="395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Θα μπορούσε να είναι κάποιου είδους </a:t>
            </a:r>
            <a:r>
              <a:rPr lang="el-GR" sz="2000" b="1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απάτη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ή θα μπορούσε να εγκαταστήσει ιό, κακόβουλο λογισμικό ή να υποκλέψει δεδομένα μας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l-GR" sz="2000" b="1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διαγράφουμε</a:t>
            </a: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αμέσως</a:t>
            </a: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AA3D1-4CFC-5962-2475-DDB60F8E0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F6F2D-9D31-EF2B-5C16-B0BC3148DB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CF6F8"/>
              </a:clrFrom>
              <a:clrTo>
                <a:srgbClr val="ECF6F8">
                  <a:alpha val="0"/>
                </a:srgbClr>
              </a:clrTo>
            </a:clrChange>
          </a:blip>
          <a:srcRect t="7898" b="67633"/>
          <a:stretch/>
        </p:blipFill>
        <p:spPr>
          <a:xfrm>
            <a:off x="0" y="0"/>
            <a:ext cx="12192000" cy="683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71D908-A2EB-2B46-A331-567EE9F81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054" y="4527731"/>
            <a:ext cx="4945092" cy="233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13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7D9679-57AF-F85D-B433-308798708B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CF6F8"/>
              </a:clrFrom>
              <a:clrTo>
                <a:srgbClr val="ECF6F8">
                  <a:alpha val="0"/>
                </a:srgbClr>
              </a:clrTo>
            </a:clrChange>
          </a:blip>
          <a:srcRect t="7898" b="67633"/>
          <a:stretch/>
        </p:blipFill>
        <p:spPr>
          <a:xfrm>
            <a:off x="0" y="0"/>
            <a:ext cx="12192000" cy="6835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E7AA29-CA1D-67D3-D667-1C9F0AB23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1538"/>
            <a:ext cx="11040122" cy="1325563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Νομικό πλαίσιο</a:t>
            </a:r>
            <a:br>
              <a:rPr lang="el-GR" sz="36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6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Γενικός Κανονισμός για την Προστασία Δεδομένων (</a:t>
            </a:r>
            <a:r>
              <a:rPr lang="en-US" sz="36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GDPR)</a:t>
            </a:r>
            <a:r>
              <a:rPr lang="el-GR" sz="36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Ν. 125(Ι)/2018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7A50A-BFA0-511D-DCAF-88D9C25B4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95077"/>
            <a:ext cx="6934200" cy="364768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Ενισχύει την προστασία των προσωπικών δεδομένων των παιδιών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Ενισχύει τα δικαιώματα και τον έλεγχο στα προσωπικά δεδομένα</a:t>
            </a:r>
          </a:p>
          <a:p>
            <a:pPr marL="0" indent="0" algn="just">
              <a:buNone/>
            </a:pP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Καθορίζει την ηλικία των 14 ετών για εξασφάλιση έγκυρης συγκατάθεσης για υπηρεσίες της κοινωνίας των πληροφοριών</a:t>
            </a:r>
          </a:p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68536-D7B3-FAD8-7E97-44B00EFB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21492C-4FDE-0840-3210-E10401B0E9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761" t="4905" r="5888" b="5849"/>
          <a:stretch/>
        </p:blipFill>
        <p:spPr>
          <a:xfrm>
            <a:off x="8806649" y="2814430"/>
            <a:ext cx="3385351" cy="25814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BEBEA6-2D21-7ED4-213B-C57FB7007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7"/>
            <a:ext cx="1219200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1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B01EC-5605-5323-30B8-E0916F400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Άλλοι κίνδυνοι…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2315D-4C19-825C-2541-F2185A1CE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7888550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Δεν χρησιμοποιούμε </a:t>
            </a:r>
            <a:r>
              <a:rPr lang="el-GR" sz="2000" b="0" i="0" dirty="0" err="1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Wi-Fi</a:t>
            </a: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που δεν γνωρίζουμε τα </a:t>
            </a:r>
            <a:r>
              <a:rPr lang="el-GR" sz="2000" b="1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μη ασφαλή δίκτυα</a:t>
            </a: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είναι πολύ επικίνδυνα και υπάρχει ο κίνδυνος να μας αποσπ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άσουν προσωπικά δεδομένα που δεν δικαιούνται</a:t>
            </a:r>
          </a:p>
          <a:p>
            <a:pPr marL="0" indent="0" algn="just">
              <a:buNone/>
            </a:pPr>
            <a:endParaRPr lang="el-GR" sz="2000" b="0" i="0" dirty="0">
              <a:solidFill>
                <a:srgbClr val="395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Ένας </a:t>
            </a:r>
            <a:r>
              <a:rPr lang="el-GR" sz="2000" b="1" i="0" dirty="0" err="1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χάκερ</a:t>
            </a: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που χρησιμοποιεί το ίδιο δίκτυο θα μπορούσε να το χρησιμοποιήσει για να κλέψει τα δεδομένα μας ή ακόμα και να αναλάβει τον έλεγχο της συσκευή μας!</a:t>
            </a: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E6D63-DBD0-E795-92B7-E64F1704A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9FF3C0-2443-1727-2C7C-D71DF74605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CF6F8"/>
              </a:clrFrom>
              <a:clrTo>
                <a:srgbClr val="ECF6F8">
                  <a:alpha val="0"/>
                </a:srgbClr>
              </a:clrTo>
            </a:clrChange>
          </a:blip>
          <a:srcRect t="7898" b="67633"/>
          <a:stretch/>
        </p:blipFill>
        <p:spPr>
          <a:xfrm>
            <a:off x="0" y="0"/>
            <a:ext cx="12192000" cy="683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05DB27-D8D7-0539-0C6A-56D04697D7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3037" y="1712249"/>
            <a:ext cx="3712676" cy="3712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60791F-52E9-CC67-E10C-292BCF6B5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7"/>
            <a:ext cx="1219200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48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A08AD-1264-B5E5-6AE3-4FE88B7C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793"/>
            <a:ext cx="10515600" cy="1325563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Δεν ξεχνούμε να…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3AE80-847F-BFA5-4B92-02DBCFE40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509"/>
            <a:ext cx="10515600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Διατηρούμε τις συσκευές μας ενημερωμένες! </a:t>
            </a:r>
          </a:p>
          <a:p>
            <a:pPr marL="0" indent="0" algn="just">
              <a:buNone/>
            </a:pPr>
            <a:endParaRPr lang="el-GR" sz="2000" b="0" i="0" dirty="0">
              <a:solidFill>
                <a:srgbClr val="395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Διατηρούμε τις εφαρμογές που χρησιμοποιούμε ενημερωμένες, καθώς κάθε νέα ενημέρωση επιλύει δυσλειτουργίες και κενά στα μέτρα ασφαλείας </a:t>
            </a:r>
          </a:p>
          <a:p>
            <a:pPr marL="0" indent="0" algn="just">
              <a:buNone/>
            </a:pP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Είναι πάντα δελεαστικό να κάνουμε κλικ στο 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l-GR" sz="2000" b="0" i="0" dirty="0" err="1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remind</a:t>
            </a: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0" i="0" dirty="0" err="1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0" i="0" dirty="0" err="1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later</a:t>
            </a:r>
            <a:r>
              <a:rPr lang="el-GR" sz="2000" b="0" i="0" dirty="0">
                <a:solidFill>
                  <a:srgbClr val="395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», αλλά θα πρέπει να το αποφεύγουμε! </a:t>
            </a: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DBBF3-B1AD-79F9-A00B-CB508E15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AFC878-7CCA-CE4D-F634-BBD2138104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CF6F8"/>
              </a:clrFrom>
              <a:clrTo>
                <a:srgbClr val="ECF6F8">
                  <a:alpha val="0"/>
                </a:srgbClr>
              </a:clrTo>
            </a:clrChange>
          </a:blip>
          <a:srcRect t="7898" b="67633"/>
          <a:stretch/>
        </p:blipFill>
        <p:spPr>
          <a:xfrm>
            <a:off x="0" y="0"/>
            <a:ext cx="12192000" cy="683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A36B17-EAC4-C296-5B53-31A2CFDB3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7"/>
            <a:ext cx="1219200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22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D6516-D498-8E1A-760A-261262E3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144588"/>
          </a:xfrm>
        </p:spPr>
        <p:txBody>
          <a:bodyPr/>
          <a:lstStyle/>
          <a:p>
            <a:r>
              <a:rPr lang="el-GR" sz="36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Δεν ξεχνούμε </a:t>
            </a:r>
            <a:r>
              <a:rPr lang="el-GR" sz="360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επίσης ότι…</a:t>
            </a:r>
            <a:endParaRPr lang="el-GR" sz="36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C701-6FF9-7595-5554-A68022405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1233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Στον πραγματικό κόσμο η επεξεργασία των προσωπικών μας δεδομένων, ο έλεγχος και η άσκηση των δικαιωμάτων μας γίνεται κυρίως από τους γονείς μας / νόμιμους κηδεμόνες μας</a:t>
            </a:r>
          </a:p>
          <a:p>
            <a:pPr marL="0" indent="0" algn="just">
              <a:buNone/>
            </a:pP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Προτεραιότητα του </a:t>
            </a:r>
            <a:r>
              <a:rPr lang="el-GR" sz="2000" b="1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Γραφείου Επιτρόπου Προστασίας Δεδομένων Προσωπικού Χαρακτήρα 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διαφώτιση και η ορθή ενημέρωση των ανηλίκων σχετικά με τα δικαιώματα και τις υποχρεώσεις τους με γνώμονα το υπέρτερο συμφέρον και τον βαθμό ωριμότητάς τους </a:t>
            </a:r>
          </a:p>
          <a:p>
            <a:pPr lvl="1" algn="just"/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Προωθεί δράσεις και εκδηλώσεις, διαγωνισμούς και ημερίδες για την προστασία των προσωπικών δεδομένων των παιδιών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8BD8F-EF50-3183-5C2E-F25C9B253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33B466-046C-945A-5908-AE9588D10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3412"/>
            <a:ext cx="12192000" cy="1144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2A0D88-8167-FBAF-45FD-1FF987A92B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CF6F8"/>
              </a:clrFrom>
              <a:clrTo>
                <a:srgbClr val="ECF6F8">
                  <a:alpha val="0"/>
                </a:srgbClr>
              </a:clrTo>
            </a:clrChange>
          </a:blip>
          <a:srcRect t="7898" b="67633"/>
          <a:stretch/>
        </p:blipFill>
        <p:spPr>
          <a:xfrm>
            <a:off x="0" y="0"/>
            <a:ext cx="1219200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36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F87119-2E74-8B29-9EAE-A9E874B3E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7"/>
            <a:ext cx="12192000" cy="13255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EB468-327F-F936-76B7-C1F105130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524"/>
            <a:ext cx="10515600" cy="530695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Στα πλαίσια της ευρωπαϊκής μέρας προσωπικών δεδομένων, το Γραφείο μου, το 2024, διοργάνωσε </a:t>
            </a:r>
            <a:r>
              <a:rPr lang="el-GR" sz="2000" dirty="0">
                <a:solidFill>
                  <a:srgbClr val="395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l-GR" sz="2000" b="0" i="0" dirty="0">
                <a:solidFill>
                  <a:srgbClr val="39506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αθητικό </a:t>
            </a:r>
            <a:r>
              <a:rPr lang="el-GR" sz="2000" dirty="0">
                <a:solidFill>
                  <a:srgbClr val="395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l-GR" sz="2000" b="0" i="0" dirty="0">
                <a:solidFill>
                  <a:srgbClr val="39506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ιαγωνισμό ζωγραφικής με θέμα «Προστασία Προσωπικών Δεδομένων στη Σχολική Μονάδα»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l-GR" sz="2000" b="0" i="0" dirty="0">
              <a:solidFill>
                <a:srgbClr val="39506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Στον Διαγωνισμό συμμετείχαν 10 έργα μαθητών/μαθητριών γυμνασιακού κύκλου και 19 έργα μαθητών/μαθητριών λυκειακού κύκλου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81D7F-DC5D-8898-C264-71E6598A5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953CDD-ADFF-06A4-6D16-77F1023EC3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CF6F8"/>
              </a:clrFrom>
              <a:clrTo>
                <a:srgbClr val="ECF6F8">
                  <a:alpha val="0"/>
                </a:srgbClr>
              </a:clrTo>
            </a:clrChange>
          </a:blip>
          <a:srcRect t="7898" b="67633"/>
          <a:stretch/>
        </p:blipFill>
        <p:spPr>
          <a:xfrm>
            <a:off x="0" y="0"/>
            <a:ext cx="12192000" cy="683581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73DDE42-37F5-65EE-8CD3-A4A5295F9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897" y="3754466"/>
            <a:ext cx="1795665" cy="25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3605F8-8C69-A48D-B305-8AABF9CA0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3728" y="3754465"/>
            <a:ext cx="1861029" cy="2591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9BAA64-E0B7-0A63-A4A0-7E62468C20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924" y="3754465"/>
            <a:ext cx="1795665" cy="25916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FEDCB5-2C59-519D-3733-0A658B2E60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1250" y="3754466"/>
            <a:ext cx="1828987" cy="259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54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20988-2E92-8A73-F9E8-C0A217039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2582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l-GR" sz="4400" b="1" dirty="0">
                <a:solidFill>
                  <a:srgbClr val="B489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Ευχαριστώ για την προσοχή σας!</a:t>
            </a:r>
            <a:endParaRPr lang="en-US" sz="4400" dirty="0">
              <a:solidFill>
                <a:srgbClr val="B489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370D9-628B-33E1-1A8A-5C2833AD4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66942A-F441-4284-BAD5-3F414B708E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CF6F8"/>
              </a:clrFrom>
              <a:clrTo>
                <a:srgbClr val="ECF6F8">
                  <a:alpha val="0"/>
                </a:srgbClr>
              </a:clrTo>
            </a:clrChange>
          </a:blip>
          <a:srcRect t="7898" b="67633"/>
          <a:stretch/>
        </p:blipFill>
        <p:spPr>
          <a:xfrm>
            <a:off x="0" y="0"/>
            <a:ext cx="12192000" cy="13227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BCD2B2-73B6-0483-5BA0-F4E3BD5E6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6049"/>
            <a:ext cx="1219200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75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48BA64-8872-B3A2-9E55-DD0915189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6049"/>
            <a:ext cx="12192000" cy="19019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D66AC-2D4D-965A-36F2-ECB2274B8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1614FE-5A12-09B5-E0C5-467ABEC8C2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CF6F8"/>
              </a:clrFrom>
              <a:clrTo>
                <a:srgbClr val="ECF6F8">
                  <a:alpha val="0"/>
                </a:srgbClr>
              </a:clrTo>
            </a:clrChange>
          </a:blip>
          <a:srcRect t="7898" b="67633"/>
          <a:stretch/>
        </p:blipFill>
        <p:spPr>
          <a:xfrm>
            <a:off x="0" y="0"/>
            <a:ext cx="12192000" cy="13227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E2898-2B91-FEC8-D10A-D76D00D17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349"/>
            <a:ext cx="5163105" cy="4351338"/>
          </a:xfrm>
        </p:spPr>
        <p:txBody>
          <a:bodyPr>
            <a:normAutofit fontScale="92500" lnSpcReduction="10000"/>
          </a:bodyPr>
          <a:lstStyle/>
          <a:p>
            <a:endParaRPr lang="el-GR" sz="2600" dirty="0"/>
          </a:p>
          <a:p>
            <a:pPr marL="0" indent="0">
              <a:buNone/>
            </a:pPr>
            <a:r>
              <a:rPr lang="el-GR" sz="2000" b="1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Επιτρόπου Προστασίας Δεδομένων Προσωπικού Χαρακτήρα   </a:t>
            </a:r>
          </a:p>
          <a:p>
            <a:pPr marL="0" indent="0" algn="just">
              <a:buNone/>
            </a:pP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Κυπράνορος 15, 1061 Λευκωσία</a:t>
            </a:r>
          </a:p>
          <a:p>
            <a:pPr marL="0" indent="0" algn="just">
              <a:buNone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Τ.Θ. 23378, 1682 Λευκωσία</a:t>
            </a:r>
          </a:p>
          <a:p>
            <a:pPr marL="0" indent="0" algn="just">
              <a:buNone/>
            </a:pP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l-GR" sz="2000" dirty="0" err="1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Τηλ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22818456, Φαξ: 22304565</a:t>
            </a:r>
          </a:p>
          <a:p>
            <a:pPr marL="0" indent="0" algn="just">
              <a:buNone/>
            </a:pP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commissioner@dataprotection.gov.cy</a:t>
            </a:r>
          </a:p>
          <a:p>
            <a:pPr marL="0" indent="0" algn="just">
              <a:buNone/>
            </a:pP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www.dataprotection.gov.cy </a:t>
            </a:r>
          </a:p>
          <a:p>
            <a:endParaRPr lang="el-GR" sz="2600" dirty="0"/>
          </a:p>
          <a:p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C7E98B-222D-E5E1-6EED-4DEBB7F94133}"/>
              </a:ext>
            </a:extLst>
          </p:cNvPr>
          <p:cNvSpPr txBox="1"/>
          <p:nvPr/>
        </p:nvSpPr>
        <p:spPr>
          <a:xfrm>
            <a:off x="6049392" y="1788971"/>
            <a:ext cx="6094520" cy="3760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el-GR" sz="2000" b="1" dirty="0">
                <a:solidFill>
                  <a:srgbClr val="B489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Επιτρόπου Πληροφοριών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</a:pPr>
            <a:endParaRPr lang="el-GR" sz="2000" dirty="0">
              <a:solidFill>
                <a:srgbClr val="B489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el-GR" sz="2000" dirty="0">
                <a:solidFill>
                  <a:srgbClr val="B489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Κυπράνορος 15, 1061 Λευκωσία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l-GR" sz="2000" dirty="0">
                <a:solidFill>
                  <a:srgbClr val="B489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Τ.Θ. 23378, 1682 Λευκωσία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br>
              <a:rPr lang="el-GR" sz="2000" dirty="0">
                <a:solidFill>
                  <a:srgbClr val="B489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dirty="0" err="1">
                <a:solidFill>
                  <a:srgbClr val="B489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Τηλ</a:t>
            </a:r>
            <a:r>
              <a:rPr lang="el-GR" sz="2000" dirty="0">
                <a:solidFill>
                  <a:srgbClr val="B489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22309000, Φαξ: 22309001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el-GR" sz="2000" dirty="0">
              <a:solidFill>
                <a:srgbClr val="B489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l-GR" sz="2000" dirty="0">
                <a:solidFill>
                  <a:srgbClr val="B489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commissioner@informationcommissioner.gov.cy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br>
              <a:rPr lang="el-GR" sz="2000" dirty="0">
                <a:solidFill>
                  <a:srgbClr val="B489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dirty="0">
                <a:solidFill>
                  <a:srgbClr val="B489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www.informationcommissioner.gov.cy</a:t>
            </a:r>
          </a:p>
        </p:txBody>
      </p:sp>
    </p:spTree>
    <p:extLst>
      <p:ext uri="{BB962C8B-B14F-4D97-AF65-F5344CB8AC3E}">
        <p14:creationId xmlns:p14="http://schemas.microsoft.com/office/powerpoint/2010/main" val="3714422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4065-660E-2C07-BE65-B72BDB58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1822"/>
            <a:ext cx="10515600" cy="1325563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Χρήσιμοι ορισμοί – πρακτικά παραδείγματα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1779E-61C9-D634-19E0-1C663B870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2574"/>
            <a:ext cx="10515600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Υπεύθυνος επεξεργασίας: 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καθορίζει τον τρόπο, τα μέσα και το σκοπό της επεξεργασίας – ΥΠΑΝ, META, </a:t>
            </a:r>
            <a:r>
              <a:rPr lang="el-GR" sz="2000" dirty="0" err="1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Επεξεργασία: 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κάθε πράξη από τη συλλογή δεδομένων μέχρι και την διαγραφή – η απλή ή παθητική διατήρηση, φύλαξη, </a:t>
            </a:r>
            <a:r>
              <a:rPr lang="el-GR" sz="2000" dirty="0" err="1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κλπ</a:t>
            </a: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Προσωπικά δεδομένα:</a:t>
            </a:r>
            <a:r>
              <a:rPr lang="en-US" sz="2000" b="1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κάθε πληροφορία</a:t>
            </a:r>
            <a:r>
              <a:rPr lang="en-US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που </a:t>
            </a:r>
            <a:r>
              <a:rPr lang="el-GR" sz="2000" dirty="0" err="1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ταυτοποιεί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err="1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π.χ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ονοματεπώνυμο, αριθμός τηλεφώνου, διεύθυνση ηλεκτρονικού ταχυδρομείου, τα στοιχεία τραπεζικού λογαριασμού, φωτογραφία, ιατρικό ιστορικό</a:t>
            </a:r>
            <a:r>
              <a:rPr lang="en-US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διεύθυνση IP ενός ηλεκτρονικού υπολογιστή, βίντεο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8C3DB-B7B7-34BD-556D-2619B6C7C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17153E-7BAB-3DAA-CBDD-ED44E6FDA3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CF6F8"/>
              </a:clrFrom>
              <a:clrTo>
                <a:srgbClr val="ECF6F8">
                  <a:alpha val="0"/>
                </a:srgbClr>
              </a:clrTo>
            </a:clrChange>
          </a:blip>
          <a:srcRect t="7898" b="67633"/>
          <a:stretch/>
        </p:blipFill>
        <p:spPr>
          <a:xfrm>
            <a:off x="0" y="0"/>
            <a:ext cx="12192000" cy="683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B33666-773D-4827-6124-0F5335DF8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7"/>
            <a:ext cx="1219200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6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5" name="explod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1A3542-B8C3-2ABD-B962-E18950D93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7"/>
            <a:ext cx="12192000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D00BCF-CB19-75A0-32DF-A2B8FAE6C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4065"/>
            <a:ext cx="10515600" cy="1051560"/>
          </a:xfrm>
        </p:spPr>
        <p:txBody>
          <a:bodyPr>
            <a:normAutofit fontScale="90000"/>
          </a:bodyPr>
          <a:lstStyle/>
          <a:p>
            <a:b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Υπευθυνότητα σημαίνει:</a:t>
            </a:r>
            <a:br>
              <a:rPr lang="el-GR" sz="4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4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D58CD-A085-84C2-D2D2-8A327D1C5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581F39-64CE-DABE-3B55-A54605430D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CF6F8"/>
              </a:clrFrom>
              <a:clrTo>
                <a:srgbClr val="ECF6F8">
                  <a:alpha val="0"/>
                </a:srgbClr>
              </a:clrTo>
            </a:clrChange>
          </a:blip>
          <a:srcRect t="7898" b="67633"/>
          <a:stretch/>
        </p:blipFill>
        <p:spPr>
          <a:xfrm>
            <a:off x="0" y="0"/>
            <a:ext cx="12192000" cy="6835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1A1D1-A96B-8C72-4FD5-16203316E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1129"/>
            <a:ext cx="10515600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Χρησιμοποιούμε υπεύθυνα τα ηλεκτρονικά μέσα και δεν αποκαλύπτουμε προσωπικά δεδομένα άλλων προσώπων</a:t>
            </a:r>
          </a:p>
          <a:p>
            <a:pPr marL="0" indent="0" algn="just">
              <a:buNone/>
            </a:pP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Σεβόμαστε τα προσωπικά δεδομένα και την ιδιωτική ζωή των άλλων</a:t>
            </a:r>
          </a:p>
          <a:p>
            <a:pPr marL="0" indent="0" algn="just">
              <a:buNone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Παρόλο που είμαστε 14 ετών, </a:t>
            </a:r>
            <a:r>
              <a:rPr lang="el-GR" sz="2000" u="sng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πριν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αποφασίσουμε συμβουλευόμαστε τους γονείς μας για κάθε θέμα που αφορά στο ψηφιακό περιβάλλον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Γνωρίζουμε ότι μία ανάρτηση, μία φωτογραφία ή ένα βίντεο στο ψηφιακό περιβάλλον του διαδικτύου μπορεί να μας στιγματίσει στο μέλλον</a:t>
            </a:r>
          </a:p>
          <a:p>
            <a:endParaRPr lang="el-GR" dirty="0"/>
          </a:p>
        </p:txBody>
      </p:sp>
      <p:pic>
        <p:nvPicPr>
          <p:cNvPr id="3074" name="Picture 2" descr="Age Verification: Definition, How it Works, Guidelines, Risks &amp; etc.">
            <a:extLst>
              <a:ext uri="{FF2B5EF4-FFF2-40B4-BE49-F238E27FC236}">
                <a16:creationId xmlns:a16="http://schemas.microsoft.com/office/drawing/2014/main" id="{8D5557DB-04A5-08AB-F111-6DA28EC574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9"/>
          <a:stretch/>
        </p:blipFill>
        <p:spPr bwMode="auto">
          <a:xfrm>
            <a:off x="6679292" y="4809219"/>
            <a:ext cx="4098200" cy="204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66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B458B5-E437-4775-2377-2E980C504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7"/>
            <a:ext cx="12192000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6A1B70-2A45-A089-4D16-0FF1334EE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9161"/>
            <a:ext cx="11128899" cy="1325563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Βασικές συμβουλές για την ασφάλεια των δεδομένων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07516-93C8-342A-3D09-D64EBAEB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58E661-CCA6-45A9-9F12-780652E3270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CF6F8"/>
              </a:clrFrom>
              <a:clrTo>
                <a:srgbClr val="ECF6F8">
                  <a:alpha val="0"/>
                </a:srgbClr>
              </a:clrTo>
            </a:clrChange>
          </a:blip>
          <a:srcRect t="7898" b="67633"/>
          <a:stretch/>
        </p:blipFill>
        <p:spPr>
          <a:xfrm>
            <a:off x="0" y="0"/>
            <a:ext cx="12192000" cy="6835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F88F0-4797-3DC2-8E50-8E1468EF1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Κρατάμε τον υπολογιστή μας ασφαλή – Χρησιμοποιούμε προγράμματα τείχους ασφαλείας (</a:t>
            </a:r>
            <a:r>
              <a:rPr lang="el-GR" sz="2000" b="1" dirty="0" err="1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firewall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και προστασίας από ιούς (</a:t>
            </a:r>
            <a:r>
              <a:rPr lang="el-GR" sz="2000" b="1" dirty="0" err="1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antivirus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Φροντίζουμε τα προγράμματα αυτά να είναι ενημερωμένα</a:t>
            </a:r>
          </a:p>
          <a:p>
            <a:pPr marL="0" indent="0" algn="just">
              <a:buNone/>
            </a:pP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Αποφεύγουμε τη </a:t>
            </a:r>
            <a:r>
              <a:rPr lang="el-GR" sz="2000" b="1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χρήση συνθηματικών 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που είναι εύκολα στην απομνημόνευση (όπως ημερομηνίες, γνωστούς όρους, ακολουθίες γραμμάτων ή κύρια ονόματα). Χρησιμοποιούμε συνθηματικό με τουλάχιστον 10 χαρακτήρες το οποίο να συνδυάζει μικρά και κεφαλαία γράμματα, αριθμούς και σύμβολα </a:t>
            </a:r>
            <a:r>
              <a:rPr lang="el-GR" sz="2000" dirty="0" err="1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π.χ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sgH675?.#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just">
              <a:buNone/>
            </a:pP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Κρατάμε τους κωδικούς μας </a:t>
            </a:r>
            <a:r>
              <a:rPr lang="el-GR" sz="2000" b="1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μυστικούς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τους αλλάζουμε σε τακτικά χρονικά διαστήματα (τουλάχιστον μια φορά ανά 6 μήνες)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0760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54FA6-C337-C131-BB26-978259901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7"/>
            <a:ext cx="12192000" cy="13255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13CDF-917E-A6CE-6CDB-F32CDA06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0ED5CA-D40C-CCB2-A0CB-2F6C0A7ED2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CF6F8"/>
              </a:clrFrom>
              <a:clrTo>
                <a:srgbClr val="ECF6F8">
                  <a:alpha val="0"/>
                </a:srgbClr>
              </a:clrTo>
            </a:clrChange>
          </a:blip>
          <a:srcRect t="7898" b="67633"/>
          <a:stretch/>
        </p:blipFill>
        <p:spPr>
          <a:xfrm>
            <a:off x="0" y="0"/>
            <a:ext cx="12192000" cy="6835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220C6-3617-9554-269B-A388F1571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5422"/>
            <a:ext cx="10515600" cy="519154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Σκεφτόμαστε ποιος μπορεί να </a:t>
            </a:r>
            <a:r>
              <a:rPr lang="el-GR" sz="2000" b="1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βλέπει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τα δεδομένα μας – όταν χρησιμοποιούμε «κοινόχρηστους» υπολογιστές διαγράφουμε το ιστορικό αναζητήσεων (</a:t>
            </a:r>
            <a:r>
              <a:rPr lang="en-US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browsing data)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Αποσυνδεόμαστε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από τις ιστοσελίδες, στις οποίες έχουμε εισέλθει/συνδεθεί με χρήση συνθηματικών (π.χ. όταν κάνουμε αγορές από το διαδίκτυο ή Μέσο Κοινωνικής Δικτύωσης (ΜΚΔ)</a:t>
            </a:r>
          </a:p>
          <a:p>
            <a:pPr marL="0" indent="0" algn="just">
              <a:buNone/>
            </a:pP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Ποτέ δεν χρησιμοποιούμε ψεύτικες ημερομηνίες γεννήσεως και δεν προσποιούμαστε ότι είμαστε ενήλικες για να εγγραφούμε στα ΜΚΔ καθώς υπάρχουν </a:t>
            </a:r>
            <a:r>
              <a:rPr lang="el-GR" sz="2000" b="1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μηχανισμοί επαλήθευσης της ηλικίας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l-GR" sz="2000" b="1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Διαγράφουμε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395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λογαριασμούς που δεν χρησιμοποιούμε πλέον, καθώς θα μπορούσαν να παραβιαστούν και να χρησιμοποιηθούν για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95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395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επίθεση σε άλλους λογαριασμούς μας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l-GR" sz="20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022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F3E84-796A-E2E6-E5DD-10DD95EDB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101"/>
            <a:ext cx="10515600" cy="1325563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Πρακτικές συμβουλές της καθημερινότητας του ψηφιακού περιβάλλοντος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EB486-1E5C-D074-0BC8-EF3DD3FB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15DE1-01DF-0568-B891-67CC924099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CF6F8"/>
              </a:clrFrom>
              <a:clrTo>
                <a:srgbClr val="ECF6F8">
                  <a:alpha val="0"/>
                </a:srgbClr>
              </a:clrTo>
            </a:clrChange>
          </a:blip>
          <a:srcRect t="7898" b="67633"/>
          <a:stretch/>
        </p:blipFill>
        <p:spPr>
          <a:xfrm>
            <a:off x="0" y="0"/>
            <a:ext cx="12192000" cy="6835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A1BEC-6C24-A51B-0896-E6BE30B09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5466"/>
            <a:ext cx="10515600" cy="450252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Προτού δημοσιεύσουμε μία ανάρτηση, βίντεο ή φωτογραφία βεβαιωνόμαστε ότι δεν αποκαλύπτονται προσωπικά δεδομένα </a:t>
            </a:r>
            <a:r>
              <a:rPr lang="el-GR" sz="2000" b="1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άλλων προσώπων 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 διαδίκτυο, ή ότι έχουμε εξασφαλίσει τη </a:t>
            </a:r>
            <a:r>
              <a:rPr lang="el-GR" sz="2000" b="1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συγκατάθεσή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τους προηγουμένως, αν είναι άνω των 14 ετών ή ανάλογα των γονέων τους αν είναι κάτω των 14 ετών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 δεν έχουμε εξασφαλίσει τη συγκατάθεσή τους, τότε μπορούμε να επεξεργαστούμε τη φωτογραφία ή το βίντεο με </a:t>
            </a:r>
            <a:r>
              <a:rPr lang="el-GR" sz="2000" b="1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σκίαση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l-GR" sz="2000" b="1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θόλωση ώστε να μην </a:t>
            </a:r>
            <a:r>
              <a:rPr lang="el-GR" sz="2000" b="1" dirty="0" err="1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ταυτοποιούνται</a:t>
            </a:r>
            <a:r>
              <a:rPr lang="el-GR" sz="2000" b="1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καθόλου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l-GR" sz="2000" b="1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l-GR" sz="2000" b="1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13D3C7-122C-C769-FF09-025E7F5E3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7"/>
            <a:ext cx="1219200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8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3BD9A-B558-CEFA-A160-AA166FB9C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407B2-2734-7F45-0CED-628EE73B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EE939B-1E41-ACB5-F7A4-592BD012ED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CF6F8"/>
              </a:clrFrom>
              <a:clrTo>
                <a:srgbClr val="ECF6F8">
                  <a:alpha val="0"/>
                </a:srgbClr>
              </a:clrTo>
            </a:clrChange>
          </a:blip>
          <a:srcRect t="7898" b="67633"/>
          <a:stretch/>
        </p:blipFill>
        <p:spPr>
          <a:xfrm>
            <a:off x="0" y="0"/>
            <a:ext cx="12192000" cy="6835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17D71-DEC9-09CC-0AC9-36F8F4273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305" y="1813111"/>
            <a:ext cx="6823228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Δεν δημοσιεύουμε 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προσωπικά στοιχεία στο διαδίκτυο, όπως όνομα, τηλέφωνο, διεύθυνση, σε ποιο σχολείο πηγαίνουμε, ή πληροφορίες για την οικογένειά μας</a:t>
            </a:r>
          </a:p>
          <a:p>
            <a:pPr marL="0" indent="0" algn="just">
              <a:buNone/>
            </a:pP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Όταν μπαίνουμε σε ιστοχώρους που ζητούν προσωπικά στοιχεία, συμβουλευόμαστε πάντα κάποιον ενήλικα και διαβάζουμε τους «</a:t>
            </a:r>
            <a:r>
              <a:rPr lang="el-GR" sz="2000" b="1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όρους χρήσης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του κάθε </a:t>
            </a:r>
            <a:r>
              <a:rPr lang="el-GR" sz="2000" dirty="0" err="1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ιστοχώρου</a:t>
            </a: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7F0908-780E-E7EB-1353-C658323E2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817" y="1649558"/>
            <a:ext cx="3882878" cy="38828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115E1A-1EEB-3FE7-13DF-8DAED261A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7"/>
            <a:ext cx="1219200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70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FC5434-A70C-B69A-B762-CDEA783DE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7"/>
            <a:ext cx="12192000" cy="13255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CF5D5-C27F-C2C7-91B2-8E624FC75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379346" cy="453072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Γνωρίζουμε ότι δεν είμαστε </a:t>
            </a:r>
            <a:r>
              <a:rPr lang="el-GR" sz="2000" b="1" u="sng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ποτέ</a:t>
            </a:r>
            <a:r>
              <a:rPr lang="el-GR" sz="2000" b="1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αόρατοι </a:t>
            </a: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 διαδίκτυο. Όλοι οι χρήστες του διαδικτύου αφήνουν «ηλεκτρονικά αποτυπώματα»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Σεβόμαστε και δεν δημοσιοποιούμε προσωπικά δεδομένα άλλων ατόμων χωρίς τη συγκατάθεσή τους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l-GR" sz="2000" dirty="0">
              <a:solidFill>
                <a:srgbClr val="39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Γνωρίζουμε ότι ό,τι ανεβαίνει στο ψηφιακό περιβάλλον του διαδικτύου μπορεί να </a:t>
            </a:r>
            <a:r>
              <a:rPr lang="el-GR" sz="2000" b="1" dirty="0">
                <a:solidFill>
                  <a:srgbClr val="39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παραμείνει για πάντα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97B65-0B25-BD9C-9D80-FABC33218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9EFCE9-CF0F-9507-B293-7F5ACFE9D9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CF6F8"/>
              </a:clrFrom>
              <a:clrTo>
                <a:srgbClr val="ECF6F8">
                  <a:alpha val="0"/>
                </a:srgbClr>
              </a:clrTo>
            </a:clrChange>
          </a:blip>
          <a:srcRect t="7898" b="67633"/>
          <a:stretch/>
        </p:blipFill>
        <p:spPr>
          <a:xfrm>
            <a:off x="0" y="0"/>
            <a:ext cx="12192000" cy="6835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73B812C-C09C-9B37-2E2A-2A9447027C4C}"/>
              </a:ext>
            </a:extLst>
          </p:cNvPr>
          <p:cNvGrpSpPr/>
          <p:nvPr/>
        </p:nvGrpSpPr>
        <p:grpSpPr>
          <a:xfrm>
            <a:off x="6868421" y="1718383"/>
            <a:ext cx="5349537" cy="3920585"/>
            <a:chOff x="7037097" y="1718383"/>
            <a:chExt cx="5349537" cy="392058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927A302-E800-8353-A721-A3DB5C1F8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2D8D0"/>
                </a:clrFrom>
                <a:clrTo>
                  <a:srgbClr val="E2D8D0">
                    <a:alpha val="0"/>
                  </a:srgbClr>
                </a:clrTo>
              </a:clrChange>
            </a:blip>
            <a:srcRect l="1859" r="47600"/>
            <a:stretch/>
          </p:blipFill>
          <p:spPr>
            <a:xfrm>
              <a:off x="7037097" y="2134600"/>
              <a:ext cx="3147005" cy="350436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2AB0671-7782-2E1C-D055-8ED55266C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2D8D0"/>
                </a:clrFrom>
                <a:clrTo>
                  <a:srgbClr val="E2D8D0">
                    <a:alpha val="0"/>
                  </a:srgbClr>
                </a:clrTo>
              </a:clrChange>
            </a:blip>
            <a:srcRect l="48811"/>
            <a:stretch/>
          </p:blipFill>
          <p:spPr>
            <a:xfrm>
              <a:off x="9628065" y="1718383"/>
              <a:ext cx="2758569" cy="30329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4332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1923</TotalTime>
  <Words>1641</Words>
  <Application>Microsoft Office PowerPoint</Application>
  <PresentationFormat>Widescreen</PresentationFormat>
  <Paragraphs>176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Roboto</vt:lpstr>
      <vt:lpstr>Wingdings</vt:lpstr>
      <vt:lpstr>Office Theme</vt:lpstr>
      <vt:lpstr>Προστασία δεδομένων  προσωπικού χαρακτήρα ανήλικων  και  προκλήσεις της εποχής </vt:lpstr>
      <vt:lpstr>Νομικό πλαίσιο Γενικός Κανονισμός για την Προστασία Δεδομένων (GDPR) και Ν. 125(Ι)/2018</vt:lpstr>
      <vt:lpstr>Χρήσιμοι ορισμοί – πρακτικά παραδείγματα</vt:lpstr>
      <vt:lpstr> Υπευθυνότητα σημαίνει: </vt:lpstr>
      <vt:lpstr>Βασικές συμβουλές για την ασφάλεια των δεδομένων </vt:lpstr>
      <vt:lpstr>PowerPoint Presentation</vt:lpstr>
      <vt:lpstr>Πρακτικές συμβουλές της καθημερινότητας του ψηφιακού περιβάλλοντος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Ενημέρωση για τη χρήση των δεδομένων μας</vt:lpstr>
      <vt:lpstr>Πολιτική «Cookies»</vt:lpstr>
      <vt:lpstr>Τα δεδομένα μας «η περιουσία μας» </vt:lpstr>
      <vt:lpstr>Τα Δικαιώματά μας στο ψηφιακό περιβάλλον</vt:lpstr>
      <vt:lpstr>Υποκλοπή προφίλ ή δημιουργία ψεύτικου προφίλ</vt:lpstr>
      <vt:lpstr>Phishing - scam</vt:lpstr>
      <vt:lpstr>Δηλαδή…</vt:lpstr>
      <vt:lpstr>Άλλοι κίνδυνοι…</vt:lpstr>
      <vt:lpstr>Δεν ξεχνούμε να…</vt:lpstr>
      <vt:lpstr>Δεν ξεχνούμε επίσης ότι…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Elpida Kleanthous</dc:creator>
  <cp:lastModifiedBy>Elpida Kleanthous</cp:lastModifiedBy>
  <cp:revision>184</cp:revision>
  <cp:lastPrinted>2025-02-17T11:45:53Z</cp:lastPrinted>
  <dcterms:created xsi:type="dcterms:W3CDTF">2025-02-12T12:16:00Z</dcterms:created>
  <dcterms:modified xsi:type="dcterms:W3CDTF">2025-02-17T12:55:58Z</dcterms:modified>
</cp:coreProperties>
</file>